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Neue Machina Ultra-Bold" panose="020B0604020202020204" charset="-94"/>
      <p:regular r:id="rId14"/>
    </p:embeddedFont>
    <p:embeddedFont>
      <p:font typeface="Montserrat Medium" panose="020B0604020202020204" charset="-94"/>
      <p:regular r:id="rId15"/>
    </p:embeddedFont>
    <p:embeddedFont>
      <p:font typeface="Calibri" panose="020F0502020204030204" pitchFamily="34" charset="0"/>
      <p:regular r:id="rId16"/>
      <p:bold r:id="rId17"/>
      <p:italic r:id="rId18"/>
      <p:boldItalic r:id="rId19"/>
    </p:embeddedFont>
    <p:embeddedFont>
      <p:font typeface="Montserrat" panose="020B0604020202020204" charset="-9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sp>
      <p:sp>
        <p:nvSpPr>
          <p:cNvPr id="6" name="Freeform 6"/>
          <p:cNvSpPr/>
          <p:nvPr/>
        </p:nvSpPr>
        <p:spPr>
          <a:xfrm>
            <a:off x="1732774" y="2271889"/>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9"/>
            <a:stretch>
              <a:fillRect/>
            </a:stretch>
          </a:blipFill>
        </p:spPr>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sp>
      <p:sp>
        <p:nvSpPr>
          <p:cNvPr id="8" name="TextBox 8"/>
          <p:cNvSpPr txBox="1"/>
          <p:nvPr/>
        </p:nvSpPr>
        <p:spPr>
          <a:xfrm>
            <a:off x="2952002" y="4134210"/>
            <a:ext cx="13448042" cy="1809013"/>
          </a:xfrm>
          <a:prstGeom prst="rect">
            <a:avLst/>
          </a:prstGeom>
        </p:spPr>
        <p:txBody>
          <a:bodyPr lIns="0" tIns="0" rIns="0" bIns="0" rtlCol="0" anchor="t">
            <a:spAutoFit/>
          </a:bodyPr>
          <a:lstStyle/>
          <a:p>
            <a:pPr algn="ctr">
              <a:lnSpc>
                <a:spcPts val="14740"/>
              </a:lnSpc>
            </a:pPr>
            <a:r>
              <a:rPr lang="en-US" sz="10529" b="1">
                <a:solidFill>
                  <a:srgbClr val="FFFFFF"/>
                </a:solidFill>
                <a:latin typeface="Neue Machina Ultra-Bold"/>
                <a:ea typeface="Neue Machina Ultra-Bold"/>
                <a:cs typeface="Neue Machina Ultra-Bold"/>
                <a:sym typeface="Neue Machina Ultra-Bold"/>
              </a:rPr>
              <a:t>CHILDWARE</a:t>
            </a:r>
          </a:p>
        </p:txBody>
      </p:sp>
      <p:sp>
        <p:nvSpPr>
          <p:cNvPr id="9" name="TextBox 9"/>
          <p:cNvSpPr txBox="1"/>
          <p:nvPr/>
        </p:nvSpPr>
        <p:spPr>
          <a:xfrm>
            <a:off x="3531727" y="6486945"/>
            <a:ext cx="2989249" cy="2277819"/>
          </a:xfrm>
          <a:prstGeom prst="rect">
            <a:avLst/>
          </a:prstGeom>
        </p:spPr>
        <p:txBody>
          <a:bodyPr lIns="0" tIns="0" rIns="0" bIns="0" rtlCol="0" anchor="t">
            <a:spAutoFit/>
          </a:bodyPr>
          <a:lstStyle/>
          <a:p>
            <a:pPr algn="l">
              <a:lnSpc>
                <a:spcPts val="3600"/>
              </a:lnSpc>
            </a:pPr>
            <a:r>
              <a:rPr lang="en-US" sz="2572" b="1">
                <a:solidFill>
                  <a:srgbClr val="FFFFFF"/>
                </a:solidFill>
                <a:latin typeface="Montserrat Medium"/>
                <a:ea typeface="Montserrat Medium"/>
                <a:cs typeface="Montserrat Medium"/>
                <a:sym typeface="Montserrat Medium"/>
              </a:rPr>
              <a:t>Gülçin İşidoğru</a:t>
            </a:r>
          </a:p>
          <a:p>
            <a:pPr algn="l">
              <a:lnSpc>
                <a:spcPts val="3600"/>
              </a:lnSpc>
            </a:pPr>
            <a:r>
              <a:rPr lang="en-US" sz="2572" b="1">
                <a:solidFill>
                  <a:srgbClr val="FFFFFF"/>
                </a:solidFill>
                <a:latin typeface="Montserrat Medium"/>
                <a:ea typeface="Montserrat Medium"/>
                <a:cs typeface="Montserrat Medium"/>
                <a:sym typeface="Montserrat Medium"/>
              </a:rPr>
              <a:t>Yusuf Bakır</a:t>
            </a:r>
          </a:p>
          <a:p>
            <a:pPr algn="l">
              <a:lnSpc>
                <a:spcPts val="3600"/>
              </a:lnSpc>
            </a:pPr>
            <a:r>
              <a:rPr lang="en-US" sz="2572" b="1">
                <a:solidFill>
                  <a:srgbClr val="FFFFFF"/>
                </a:solidFill>
                <a:latin typeface="Montserrat Medium"/>
                <a:ea typeface="Montserrat Medium"/>
                <a:cs typeface="Montserrat Medium"/>
                <a:sym typeface="Montserrat Medium"/>
              </a:rPr>
              <a:t>Hasan Karacığay</a:t>
            </a:r>
          </a:p>
          <a:p>
            <a:pPr algn="l">
              <a:lnSpc>
                <a:spcPts val="3600"/>
              </a:lnSpc>
            </a:pPr>
            <a:r>
              <a:rPr lang="en-US" sz="2572" b="1">
                <a:solidFill>
                  <a:srgbClr val="FFFFFF"/>
                </a:solidFill>
                <a:latin typeface="Montserrat Medium"/>
                <a:ea typeface="Montserrat Medium"/>
                <a:cs typeface="Montserrat Medium"/>
                <a:sym typeface="Montserrat Medium"/>
              </a:rPr>
              <a:t>Levent Elçiçek</a:t>
            </a:r>
          </a:p>
          <a:p>
            <a:pPr algn="l">
              <a:lnSpc>
                <a:spcPts val="3600"/>
              </a:lnSpc>
            </a:pPr>
            <a:endParaRPr lang="en-US" sz="2572" b="1">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TextBox 5"/>
          <p:cNvSpPr txBox="1"/>
          <p:nvPr/>
        </p:nvSpPr>
        <p:spPr>
          <a:xfrm>
            <a:off x="506046" y="1851293"/>
            <a:ext cx="13807655" cy="1685603"/>
          </a:xfrm>
          <a:prstGeom prst="rect">
            <a:avLst/>
          </a:prstGeom>
        </p:spPr>
        <p:txBody>
          <a:bodyPr lIns="0" tIns="0" rIns="0" bIns="0" rtlCol="0" anchor="t">
            <a:spAutoFit/>
          </a:bodyPr>
          <a:lstStyle/>
          <a:p>
            <a:pPr algn="just">
              <a:lnSpc>
                <a:spcPts val="13667"/>
              </a:lnSpc>
            </a:pPr>
            <a:r>
              <a:rPr lang="en-US" sz="9762" b="1">
                <a:solidFill>
                  <a:srgbClr val="FFFFFF"/>
                </a:solidFill>
                <a:latin typeface="Neue Machina Ultra-Bold"/>
                <a:ea typeface="Neue Machina Ultra-Bold"/>
                <a:cs typeface="Neue Machina Ultra-Bold"/>
                <a:sym typeface="Neue Machina Ultra-Bold"/>
              </a:rPr>
              <a:t>Riskler ve Önlemler</a:t>
            </a:r>
          </a:p>
        </p:txBody>
      </p:sp>
      <p:sp>
        <p:nvSpPr>
          <p:cNvPr id="6" name="TextBox 6"/>
          <p:cNvSpPr txBox="1"/>
          <p:nvPr/>
        </p:nvSpPr>
        <p:spPr>
          <a:xfrm>
            <a:off x="506046" y="4365706"/>
            <a:ext cx="12994453" cy="2545759"/>
          </a:xfrm>
          <a:prstGeom prst="rect">
            <a:avLst/>
          </a:prstGeom>
        </p:spPr>
        <p:txBody>
          <a:bodyPr lIns="0" tIns="0" rIns="0" bIns="0" rtlCol="0" anchor="t">
            <a:spAutoFit/>
          </a:bodyPr>
          <a:lstStyle/>
          <a:p>
            <a:pPr algn="l">
              <a:lnSpc>
                <a:spcPts val="4057"/>
              </a:lnSpc>
            </a:pPr>
            <a:r>
              <a:rPr lang="en-US" sz="2898">
                <a:solidFill>
                  <a:srgbClr val="FFFFFF"/>
                </a:solidFill>
                <a:latin typeface="Montserrat"/>
                <a:ea typeface="Montserrat"/>
                <a:cs typeface="Montserrat"/>
                <a:sym typeface="Montserrat"/>
              </a:rPr>
              <a:t>• AR desteği tüm cihazlarda çalışmayabilir → minimum sistem gereksinimi sunulmalı</a:t>
            </a:r>
          </a:p>
          <a:p>
            <a:pPr algn="l">
              <a:lnSpc>
                <a:spcPts val="4057"/>
              </a:lnSpc>
            </a:pPr>
            <a:r>
              <a:rPr lang="en-US" sz="2898">
                <a:solidFill>
                  <a:srgbClr val="FFFFFF"/>
                </a:solidFill>
                <a:latin typeface="Montserrat"/>
                <a:ea typeface="Montserrat"/>
                <a:cs typeface="Montserrat"/>
                <a:sym typeface="Montserrat"/>
              </a:rPr>
              <a:t>• Ebeveyn kontrolü gerekebilir → Ebeveyn ayarları modülü eklenmeli</a:t>
            </a:r>
          </a:p>
          <a:p>
            <a:pPr algn="l">
              <a:lnSpc>
                <a:spcPts val="4057"/>
              </a:lnSpc>
            </a:pPr>
            <a:r>
              <a:rPr lang="en-US" sz="2898">
                <a:solidFill>
                  <a:srgbClr val="FFFFFF"/>
                </a:solidFill>
                <a:latin typeface="Montserrat"/>
                <a:ea typeface="Montserrat"/>
                <a:cs typeface="Montserrat"/>
                <a:sym typeface="Montserrat"/>
              </a:rPr>
              <a:t>• Uzun süreli ekran süresi riski → Oturum sınırlayıcı uyarılar geliştirilmeli</a:t>
            </a:r>
          </a:p>
          <a:p>
            <a:pPr algn="l">
              <a:lnSpc>
                <a:spcPts val="4057"/>
              </a:lnSpc>
            </a:pPr>
            <a:endParaRPr lang="en-US" sz="2898">
              <a:solidFill>
                <a:srgbClr val="FFFFFF"/>
              </a:solidFill>
              <a:latin typeface="Montserrat"/>
              <a:ea typeface="Montserrat"/>
              <a:cs typeface="Montserrat"/>
              <a:sym typeface="Montserrat"/>
            </a:endParaRPr>
          </a:p>
        </p:txBody>
      </p:sp>
      <p:sp>
        <p:nvSpPr>
          <p:cNvPr id="7" name="Freeform 7"/>
          <p:cNvSpPr/>
          <p:nvPr/>
        </p:nvSpPr>
        <p:spPr>
          <a:xfrm rot="-3223036">
            <a:off x="11942135" y="2603501"/>
            <a:ext cx="13403603" cy="7908126"/>
          </a:xfrm>
          <a:custGeom>
            <a:avLst/>
            <a:gdLst/>
            <a:ahLst/>
            <a:cxnLst/>
            <a:rect l="l" t="t" r="r" b="b"/>
            <a:pathLst>
              <a:path w="13403603" h="7908126">
                <a:moveTo>
                  <a:pt x="0" y="0"/>
                </a:moveTo>
                <a:lnTo>
                  <a:pt x="13403603" y="0"/>
                </a:lnTo>
                <a:lnTo>
                  <a:pt x="13403603" y="7908125"/>
                </a:lnTo>
                <a:lnTo>
                  <a:pt x="0" y="7908125"/>
                </a:lnTo>
                <a:lnTo>
                  <a:pt x="0" y="0"/>
                </a:lnTo>
                <a:close/>
              </a:path>
            </a:pathLst>
          </a:custGeom>
          <a:blipFill>
            <a:blip r:embed="rId8"/>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TextBox 5"/>
          <p:cNvSpPr txBox="1"/>
          <p:nvPr/>
        </p:nvSpPr>
        <p:spPr>
          <a:xfrm>
            <a:off x="506046" y="1851293"/>
            <a:ext cx="13807655" cy="1685603"/>
          </a:xfrm>
          <a:prstGeom prst="rect">
            <a:avLst/>
          </a:prstGeom>
        </p:spPr>
        <p:txBody>
          <a:bodyPr lIns="0" tIns="0" rIns="0" bIns="0" rtlCol="0" anchor="t">
            <a:spAutoFit/>
          </a:bodyPr>
          <a:lstStyle/>
          <a:p>
            <a:pPr algn="just">
              <a:lnSpc>
                <a:spcPts val="13667"/>
              </a:lnSpc>
            </a:pPr>
            <a:r>
              <a:rPr lang="en-US" sz="9762" b="1">
                <a:solidFill>
                  <a:srgbClr val="FFFFFF"/>
                </a:solidFill>
                <a:latin typeface="Neue Machina Ultra-Bold"/>
                <a:ea typeface="Neue Machina Ultra-Bold"/>
                <a:cs typeface="Neue Machina Ultra-Bold"/>
                <a:sym typeface="Neue Machina Ultra-Bold"/>
              </a:rPr>
              <a:t>Gelecek ve Planlar</a:t>
            </a:r>
          </a:p>
        </p:txBody>
      </p:sp>
      <p:sp>
        <p:nvSpPr>
          <p:cNvPr id="6" name="TextBox 6"/>
          <p:cNvSpPr txBox="1"/>
          <p:nvPr/>
        </p:nvSpPr>
        <p:spPr>
          <a:xfrm>
            <a:off x="4288180" y="4746522"/>
            <a:ext cx="9212319" cy="2545759"/>
          </a:xfrm>
          <a:prstGeom prst="rect">
            <a:avLst/>
          </a:prstGeom>
        </p:spPr>
        <p:txBody>
          <a:bodyPr lIns="0" tIns="0" rIns="0" bIns="0" rtlCol="0" anchor="t">
            <a:spAutoFit/>
          </a:bodyPr>
          <a:lstStyle/>
          <a:p>
            <a:pPr algn="l">
              <a:lnSpc>
                <a:spcPts val="4057"/>
              </a:lnSpc>
            </a:pPr>
            <a:r>
              <a:rPr lang="en-US" sz="2898">
                <a:solidFill>
                  <a:srgbClr val="FFFFFF"/>
                </a:solidFill>
                <a:latin typeface="Montserrat"/>
                <a:ea typeface="Montserrat"/>
                <a:cs typeface="Montserrat"/>
                <a:sym typeface="Montserrat"/>
              </a:rPr>
              <a:t>• Yeni şehirler ve zorluk seviyeleri eklenmesi</a:t>
            </a:r>
          </a:p>
          <a:p>
            <a:pPr algn="l">
              <a:lnSpc>
                <a:spcPts val="4057"/>
              </a:lnSpc>
            </a:pPr>
            <a:r>
              <a:rPr lang="en-US" sz="2898">
                <a:solidFill>
                  <a:srgbClr val="FFFFFF"/>
                </a:solidFill>
                <a:latin typeface="Montserrat"/>
                <a:ea typeface="Montserrat"/>
                <a:cs typeface="Montserrat"/>
                <a:sym typeface="Montserrat"/>
              </a:rPr>
              <a:t>• Hayvanlar, tarihi eserler gibi yeni modüller</a:t>
            </a:r>
          </a:p>
          <a:p>
            <a:pPr algn="l">
              <a:lnSpc>
                <a:spcPts val="4057"/>
              </a:lnSpc>
            </a:pPr>
            <a:r>
              <a:rPr lang="en-US" sz="2898">
                <a:solidFill>
                  <a:srgbClr val="FFFFFF"/>
                </a:solidFill>
                <a:latin typeface="Montserrat"/>
                <a:ea typeface="Montserrat"/>
                <a:cs typeface="Montserrat"/>
                <a:sym typeface="Montserrat"/>
              </a:rPr>
              <a:t>• Daha gelişmiş 3D AR deneyimleri</a:t>
            </a:r>
          </a:p>
          <a:p>
            <a:pPr algn="l">
              <a:lnSpc>
                <a:spcPts val="4057"/>
              </a:lnSpc>
            </a:pPr>
            <a:r>
              <a:rPr lang="en-US" sz="2898">
                <a:solidFill>
                  <a:srgbClr val="FFFFFF"/>
                </a:solidFill>
                <a:latin typeface="Montserrat"/>
                <a:ea typeface="Montserrat"/>
                <a:cs typeface="Montserrat"/>
                <a:sym typeface="Montserrat"/>
              </a:rPr>
              <a:t>• Eğitim kurumlarıyla iş birlikleri</a:t>
            </a:r>
          </a:p>
          <a:p>
            <a:pPr algn="l">
              <a:lnSpc>
                <a:spcPts val="4057"/>
              </a:lnSpc>
            </a:pPr>
            <a:endParaRPr lang="en-US" sz="2898">
              <a:solidFill>
                <a:srgbClr val="FFFFFF"/>
              </a:solidFill>
              <a:latin typeface="Montserrat"/>
              <a:ea typeface="Montserrat"/>
              <a:cs typeface="Montserrat"/>
              <a:sym typeface="Montserrat"/>
            </a:endParaRPr>
          </a:p>
        </p:txBody>
      </p:sp>
      <p:sp>
        <p:nvSpPr>
          <p:cNvPr id="7" name="Freeform 7"/>
          <p:cNvSpPr/>
          <p:nvPr/>
        </p:nvSpPr>
        <p:spPr>
          <a:xfrm rot="-3223036">
            <a:off x="13111041" y="3041263"/>
            <a:ext cx="10353919" cy="6410555"/>
          </a:xfrm>
          <a:custGeom>
            <a:avLst/>
            <a:gdLst/>
            <a:ahLst/>
            <a:cxnLst/>
            <a:rect l="l" t="t" r="r" b="b"/>
            <a:pathLst>
              <a:path w="10353919" h="6410555">
                <a:moveTo>
                  <a:pt x="0" y="0"/>
                </a:moveTo>
                <a:lnTo>
                  <a:pt x="10353918" y="0"/>
                </a:lnTo>
                <a:lnTo>
                  <a:pt x="10353918" y="6410554"/>
                </a:lnTo>
                <a:lnTo>
                  <a:pt x="0" y="6410554"/>
                </a:lnTo>
                <a:lnTo>
                  <a:pt x="0" y="0"/>
                </a:lnTo>
                <a:close/>
              </a:path>
            </a:pathLst>
          </a:custGeom>
          <a:blipFill>
            <a:blip r:embed="rId8"/>
            <a:stretch>
              <a:fillRect l="-2469" r="-2469"/>
            </a:stretch>
          </a:blipFill>
        </p:spPr>
      </p:sp>
      <p:sp>
        <p:nvSpPr>
          <p:cNvPr id="8" name="Freeform 8"/>
          <p:cNvSpPr/>
          <p:nvPr/>
        </p:nvSpPr>
        <p:spPr>
          <a:xfrm>
            <a:off x="-615624" y="5143500"/>
            <a:ext cx="3288649" cy="5952306"/>
          </a:xfrm>
          <a:custGeom>
            <a:avLst/>
            <a:gdLst/>
            <a:ahLst/>
            <a:cxnLst/>
            <a:rect l="l" t="t" r="r" b="b"/>
            <a:pathLst>
              <a:path w="3288649" h="5952306">
                <a:moveTo>
                  <a:pt x="0" y="0"/>
                </a:moveTo>
                <a:lnTo>
                  <a:pt x="3288648" y="0"/>
                </a:lnTo>
                <a:lnTo>
                  <a:pt x="3288648" y="5952306"/>
                </a:lnTo>
                <a:lnTo>
                  <a:pt x="0" y="5952306"/>
                </a:lnTo>
                <a:lnTo>
                  <a:pt x="0" y="0"/>
                </a:lnTo>
                <a:close/>
              </a:path>
            </a:pathLst>
          </a:custGeom>
          <a:blipFill>
            <a:blip r:embed="rId9"/>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6087552" y="8272884"/>
            <a:ext cx="2778658" cy="2285446"/>
          </a:xfrm>
          <a:custGeom>
            <a:avLst/>
            <a:gdLst/>
            <a:ahLst/>
            <a:cxnLst/>
            <a:rect l="l" t="t" r="r" b="b"/>
            <a:pathLst>
              <a:path w="2778658" h="2285446">
                <a:moveTo>
                  <a:pt x="0" y="0"/>
                </a:moveTo>
                <a:lnTo>
                  <a:pt x="2778658" y="0"/>
                </a:lnTo>
                <a:lnTo>
                  <a:pt x="2778658" y="2285446"/>
                </a:lnTo>
                <a:lnTo>
                  <a:pt x="0" y="2285446"/>
                </a:lnTo>
                <a:lnTo>
                  <a:pt x="0" y="0"/>
                </a:lnTo>
                <a:close/>
              </a:path>
            </a:pathLst>
          </a:custGeom>
          <a:blipFill>
            <a:blip r:embed="rId6"/>
            <a:stretch>
              <a:fillRect/>
            </a:stretch>
          </a:blipFill>
        </p:spPr>
      </p:sp>
      <p:sp>
        <p:nvSpPr>
          <p:cNvPr id="7" name="Freeform 7"/>
          <p:cNvSpPr/>
          <p:nvPr/>
        </p:nvSpPr>
        <p:spPr>
          <a:xfrm flipH="1">
            <a:off x="14273401" y="-1789602"/>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1409582" y="2426475"/>
            <a:ext cx="11130050" cy="1171231"/>
          </a:xfrm>
          <a:prstGeom prst="rect">
            <a:avLst/>
          </a:prstGeom>
        </p:spPr>
        <p:txBody>
          <a:bodyPr lIns="0" tIns="0" rIns="0" bIns="0" rtlCol="0" anchor="t">
            <a:spAutoFit/>
          </a:bodyPr>
          <a:lstStyle/>
          <a:p>
            <a:pPr algn="l">
              <a:lnSpc>
                <a:spcPts val="9468"/>
              </a:lnSpc>
            </a:pPr>
            <a:r>
              <a:rPr lang="en-US" sz="6763" b="1">
                <a:solidFill>
                  <a:srgbClr val="FFFFFF"/>
                </a:solidFill>
                <a:latin typeface="Neue Machina Ultra-Bold"/>
                <a:ea typeface="Neue Machina Ultra-Bold"/>
                <a:cs typeface="Neue Machina Ultra-Bold"/>
                <a:sym typeface="Neue Machina Ultra-Bold"/>
              </a:rPr>
              <a:t>TEŞEKKÜRLER</a:t>
            </a:r>
          </a:p>
        </p:txBody>
      </p:sp>
      <p:sp>
        <p:nvSpPr>
          <p:cNvPr id="9" name="Freeform 9"/>
          <p:cNvSpPr/>
          <p:nvPr/>
        </p:nvSpPr>
        <p:spPr>
          <a:xfrm>
            <a:off x="13653883" y="6050525"/>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sp>
      <p:sp>
        <p:nvSpPr>
          <p:cNvPr id="10" name="TextBox 10"/>
          <p:cNvSpPr txBox="1"/>
          <p:nvPr/>
        </p:nvSpPr>
        <p:spPr>
          <a:xfrm>
            <a:off x="2204570" y="4827393"/>
            <a:ext cx="9651125" cy="413870"/>
          </a:xfrm>
          <a:prstGeom prst="rect">
            <a:avLst/>
          </a:prstGeom>
        </p:spPr>
        <p:txBody>
          <a:bodyPr lIns="0" tIns="0" rIns="0" bIns="0" rtlCol="0" anchor="t">
            <a:spAutoFit/>
          </a:bodyPr>
          <a:lstStyle/>
          <a:p>
            <a:pPr algn="l">
              <a:lnSpc>
                <a:spcPts val="3438"/>
              </a:lnSpc>
              <a:spcBef>
                <a:spcPct val="0"/>
              </a:spcBef>
            </a:pPr>
            <a:r>
              <a:rPr lang="en-US" sz="2455">
                <a:solidFill>
                  <a:srgbClr val="FFFFFF"/>
                </a:solidFill>
                <a:latin typeface="Montserrat"/>
                <a:ea typeface="Montserrat"/>
                <a:cs typeface="Montserrat"/>
                <a:sym typeface="Montserrat"/>
              </a:rPr>
              <a:t>https://github.com/gulcinisidogru/UcakIciEglenceSistemi</a:t>
            </a:r>
          </a:p>
        </p:txBody>
      </p:sp>
      <p:sp>
        <p:nvSpPr>
          <p:cNvPr id="11" name="TextBox 11"/>
          <p:cNvSpPr txBox="1"/>
          <p:nvPr/>
        </p:nvSpPr>
        <p:spPr>
          <a:xfrm>
            <a:off x="2204570" y="5636655"/>
            <a:ext cx="11449313" cy="413870"/>
          </a:xfrm>
          <a:prstGeom prst="rect">
            <a:avLst/>
          </a:prstGeom>
        </p:spPr>
        <p:txBody>
          <a:bodyPr lIns="0" tIns="0" rIns="0" bIns="0" rtlCol="0" anchor="t">
            <a:spAutoFit/>
          </a:bodyPr>
          <a:lstStyle/>
          <a:p>
            <a:pPr algn="l">
              <a:lnSpc>
                <a:spcPts val="3438"/>
              </a:lnSpc>
              <a:spcBef>
                <a:spcPct val="0"/>
              </a:spcBef>
            </a:pPr>
            <a:r>
              <a:rPr lang="en-US" sz="2455">
                <a:solidFill>
                  <a:srgbClr val="FFFFFF"/>
                </a:solidFill>
                <a:latin typeface="Montserrat"/>
                <a:ea typeface="Montserrat"/>
                <a:cs typeface="Montserrat"/>
                <a:sym typeface="Montserrat"/>
              </a:rPr>
              <a:t>https://trello.com/b/SBjNXJjr/ucak-i%CC%87ci-eglence-sistemi-scrum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276804" y="347319"/>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Freeform 7"/>
          <p:cNvSpPr/>
          <p:nvPr/>
        </p:nvSpPr>
        <p:spPr>
          <a:xfrm>
            <a:off x="12726913" y="1664932"/>
            <a:ext cx="6888896" cy="7185289"/>
          </a:xfrm>
          <a:custGeom>
            <a:avLst/>
            <a:gdLst/>
            <a:ahLst/>
            <a:cxnLst/>
            <a:rect l="l" t="t" r="r" b="b"/>
            <a:pathLst>
              <a:path w="6888896" h="7185289">
                <a:moveTo>
                  <a:pt x="0" y="0"/>
                </a:moveTo>
                <a:lnTo>
                  <a:pt x="6888897" y="0"/>
                </a:lnTo>
                <a:lnTo>
                  <a:pt x="6888897" y="7185290"/>
                </a:lnTo>
                <a:lnTo>
                  <a:pt x="0" y="7185290"/>
                </a:lnTo>
                <a:lnTo>
                  <a:pt x="0" y="0"/>
                </a:lnTo>
                <a:close/>
              </a:path>
            </a:pathLst>
          </a:custGeom>
          <a:blipFill>
            <a:blip r:embed="rId10"/>
            <a:stretch>
              <a:fillRect/>
            </a:stretch>
          </a:blipFill>
        </p:spPr>
      </p:sp>
      <p:sp>
        <p:nvSpPr>
          <p:cNvPr id="8" name="TextBox 8"/>
          <p:cNvSpPr txBox="1"/>
          <p:nvPr/>
        </p:nvSpPr>
        <p:spPr>
          <a:xfrm>
            <a:off x="1889677" y="2262913"/>
            <a:ext cx="10837236" cy="1809013"/>
          </a:xfrm>
          <a:prstGeom prst="rect">
            <a:avLst/>
          </a:prstGeom>
        </p:spPr>
        <p:txBody>
          <a:bodyPr lIns="0" tIns="0" rIns="0" bIns="0" rtlCol="0" anchor="t">
            <a:spAutoFit/>
          </a:bodyPr>
          <a:lstStyle/>
          <a:p>
            <a:pPr algn="l">
              <a:lnSpc>
                <a:spcPts val="14740"/>
              </a:lnSpc>
            </a:pPr>
            <a:r>
              <a:rPr lang="en-US" sz="10529" b="1">
                <a:solidFill>
                  <a:srgbClr val="FFFFFF"/>
                </a:solidFill>
                <a:latin typeface="Neue Machina Ultra-Bold"/>
                <a:ea typeface="Neue Machina Ultra-Bold"/>
                <a:cs typeface="Neue Machina Ultra-Bold"/>
                <a:sym typeface="Neue Machina Ultra-Bold"/>
              </a:rPr>
              <a:t>Tanım</a:t>
            </a:r>
          </a:p>
        </p:txBody>
      </p:sp>
      <p:sp>
        <p:nvSpPr>
          <p:cNvPr id="9" name="TextBox 9"/>
          <p:cNvSpPr txBox="1"/>
          <p:nvPr/>
        </p:nvSpPr>
        <p:spPr>
          <a:xfrm>
            <a:off x="1889677" y="4319389"/>
            <a:ext cx="10837236" cy="3652830"/>
          </a:xfrm>
          <a:prstGeom prst="rect">
            <a:avLst/>
          </a:prstGeom>
        </p:spPr>
        <p:txBody>
          <a:bodyPr lIns="0" tIns="0" rIns="0" bIns="0" rtlCol="0" anchor="t">
            <a:spAutoFit/>
          </a:bodyPr>
          <a:lstStyle/>
          <a:p>
            <a:pPr algn="l">
              <a:lnSpc>
                <a:spcPts val="3621"/>
              </a:lnSpc>
            </a:pPr>
            <a:r>
              <a:rPr lang="en-US" sz="2586">
                <a:solidFill>
                  <a:srgbClr val="FFFFFF"/>
                </a:solidFill>
                <a:latin typeface="Montserrat"/>
                <a:ea typeface="Montserrat"/>
                <a:cs typeface="Montserrat"/>
                <a:sym typeface="Montserrat"/>
              </a:rPr>
              <a:t>6-9 yaş arası çocuk yolcuların uçak yolculuğu sırasında hem eğlenip hem de öğrenmelerini sağlayan bir mobil artırılmış gerçeklik (AR) uygulaması geliştirilecektir. Uygulama, QR kod okutularak mobil cihaza indirilir ve çocuk, kendi karakterini oluşturup Türkiye'nin farklı şehirlerini gezerken interaktif bilgiler edinir. Şehirlerde AR destekli tarihi/kültürel simgeler görüntülenir, mini görevler ve bilgi testleriyle öğrenme pekiştirilir</a:t>
            </a:r>
          </a:p>
          <a:p>
            <a:pPr algn="l">
              <a:lnSpc>
                <a:spcPts val="3621"/>
              </a:lnSpc>
            </a:pPr>
            <a:endParaRPr lang="en-US" sz="2586">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11880070" y="-204234"/>
            <a:ext cx="3508607" cy="4032882"/>
          </a:xfrm>
          <a:custGeom>
            <a:avLst/>
            <a:gdLst/>
            <a:ahLst/>
            <a:cxnLst/>
            <a:rect l="l" t="t" r="r" b="b"/>
            <a:pathLst>
              <a:path w="3508607" h="4032882">
                <a:moveTo>
                  <a:pt x="0" y="0"/>
                </a:moveTo>
                <a:lnTo>
                  <a:pt x="3508608" y="0"/>
                </a:lnTo>
                <a:lnTo>
                  <a:pt x="3508608" y="4032882"/>
                </a:lnTo>
                <a:lnTo>
                  <a:pt x="0" y="4032882"/>
                </a:lnTo>
                <a:lnTo>
                  <a:pt x="0" y="0"/>
                </a:lnTo>
                <a:close/>
              </a:path>
            </a:pathLst>
          </a:custGeom>
          <a:blipFill>
            <a:blip r:embed="rId8"/>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Freeform 7"/>
          <p:cNvSpPr/>
          <p:nvPr/>
        </p:nvSpPr>
        <p:spPr>
          <a:xfrm>
            <a:off x="14221644" y="4981540"/>
            <a:ext cx="6888896" cy="7185289"/>
          </a:xfrm>
          <a:custGeom>
            <a:avLst/>
            <a:gdLst/>
            <a:ahLst/>
            <a:cxnLst/>
            <a:rect l="l" t="t" r="r" b="b"/>
            <a:pathLst>
              <a:path w="6888896" h="7185289">
                <a:moveTo>
                  <a:pt x="0" y="0"/>
                </a:moveTo>
                <a:lnTo>
                  <a:pt x="6888897" y="0"/>
                </a:lnTo>
                <a:lnTo>
                  <a:pt x="6888897" y="7185289"/>
                </a:lnTo>
                <a:lnTo>
                  <a:pt x="0" y="7185289"/>
                </a:lnTo>
                <a:lnTo>
                  <a:pt x="0" y="0"/>
                </a:lnTo>
                <a:close/>
              </a:path>
            </a:pathLst>
          </a:custGeom>
          <a:blipFill>
            <a:blip r:embed="rId10"/>
            <a:stretch>
              <a:fillRect/>
            </a:stretch>
          </a:blipFill>
        </p:spPr>
      </p:sp>
      <p:sp>
        <p:nvSpPr>
          <p:cNvPr id="8" name="TextBox 8"/>
          <p:cNvSpPr txBox="1"/>
          <p:nvPr/>
        </p:nvSpPr>
        <p:spPr>
          <a:xfrm>
            <a:off x="2219491" y="1305627"/>
            <a:ext cx="10837236" cy="3675913"/>
          </a:xfrm>
          <a:prstGeom prst="rect">
            <a:avLst/>
          </a:prstGeom>
        </p:spPr>
        <p:txBody>
          <a:bodyPr lIns="0" tIns="0" rIns="0" bIns="0" rtlCol="0" anchor="t">
            <a:spAutoFit/>
          </a:bodyPr>
          <a:lstStyle/>
          <a:p>
            <a:pPr algn="l">
              <a:lnSpc>
                <a:spcPts val="14740"/>
              </a:lnSpc>
            </a:pPr>
            <a:r>
              <a:rPr lang="en-US" sz="10529" b="1">
                <a:solidFill>
                  <a:srgbClr val="FFFFFF"/>
                </a:solidFill>
                <a:latin typeface="Neue Machina Ultra-Bold"/>
                <a:ea typeface="Neue Machina Ultra-Bold"/>
                <a:cs typeface="Neue Machina Ultra-Bold"/>
                <a:sym typeface="Neue Machina Ultra-Bold"/>
              </a:rPr>
              <a:t>Amaç ve Kapsam</a:t>
            </a:r>
          </a:p>
        </p:txBody>
      </p:sp>
      <p:sp>
        <p:nvSpPr>
          <p:cNvPr id="9" name="TextBox 9"/>
          <p:cNvSpPr txBox="1"/>
          <p:nvPr/>
        </p:nvSpPr>
        <p:spPr>
          <a:xfrm>
            <a:off x="2219491" y="5496900"/>
            <a:ext cx="10837236" cy="2308324"/>
          </a:xfrm>
          <a:prstGeom prst="rect">
            <a:avLst/>
          </a:prstGeom>
        </p:spPr>
        <p:txBody>
          <a:bodyPr lIns="0" tIns="0" rIns="0" bIns="0" rtlCol="0" anchor="t">
            <a:spAutoFit/>
          </a:bodyPr>
          <a:lstStyle/>
          <a:p>
            <a:pPr algn="l">
              <a:lnSpc>
                <a:spcPts val="3621"/>
              </a:lnSpc>
            </a:pPr>
            <a:r>
              <a:rPr lang="en-US" sz="2586">
                <a:solidFill>
                  <a:srgbClr val="FFFFFF"/>
                </a:solidFill>
                <a:latin typeface="Montserrat"/>
                <a:ea typeface="Montserrat"/>
                <a:cs typeface="Montserrat"/>
                <a:sym typeface="Montserrat"/>
              </a:rPr>
              <a:t>• 6-9 </a:t>
            </a:r>
            <a:r>
              <a:rPr lang="en-US" sz="2586" smtClean="0">
                <a:solidFill>
                  <a:srgbClr val="FFFFFF"/>
                </a:solidFill>
                <a:latin typeface="Montserrat"/>
                <a:ea typeface="Montserrat"/>
                <a:cs typeface="Montserrat"/>
                <a:sym typeface="Montserrat"/>
              </a:rPr>
              <a:t>yaş</a:t>
            </a:r>
            <a:r>
              <a:rPr lang="tr-TR" sz="2586" smtClean="0">
                <a:solidFill>
                  <a:srgbClr val="FFFFFF"/>
                </a:solidFill>
                <a:latin typeface="Montserrat"/>
                <a:ea typeface="Montserrat"/>
                <a:cs typeface="Montserrat"/>
                <a:sym typeface="Montserrat"/>
              </a:rPr>
              <a:t> </a:t>
            </a:r>
            <a:r>
              <a:rPr lang="en-US" sz="2586" smtClean="0">
                <a:solidFill>
                  <a:srgbClr val="FFFFFF"/>
                </a:solidFill>
                <a:latin typeface="Montserrat"/>
                <a:ea typeface="Montserrat"/>
                <a:cs typeface="Montserrat"/>
                <a:sym typeface="Montserrat"/>
              </a:rPr>
              <a:t>arası</a:t>
            </a:r>
            <a:r>
              <a:rPr lang="tr-TR" sz="2586" smtClean="0">
                <a:solidFill>
                  <a:srgbClr val="FFFFFF"/>
                </a:solidFill>
                <a:latin typeface="Montserrat"/>
                <a:ea typeface="Montserrat"/>
                <a:cs typeface="Montserrat"/>
                <a:sym typeface="Montserrat"/>
              </a:rPr>
              <a:t> </a:t>
            </a:r>
            <a:r>
              <a:rPr lang="en-US" sz="2586" smtClean="0">
                <a:solidFill>
                  <a:srgbClr val="FFFFFF"/>
                </a:solidFill>
                <a:latin typeface="Montserrat"/>
                <a:ea typeface="Montserrat"/>
                <a:cs typeface="Montserrat"/>
                <a:sym typeface="Montserrat"/>
              </a:rPr>
              <a:t>çocuklara </a:t>
            </a:r>
            <a:r>
              <a:rPr lang="en-US" sz="2586">
                <a:solidFill>
                  <a:srgbClr val="FFFFFF"/>
                </a:solidFill>
                <a:latin typeface="Montserrat"/>
                <a:ea typeface="Montserrat"/>
                <a:cs typeface="Montserrat"/>
                <a:sym typeface="Montserrat"/>
              </a:rPr>
              <a:t>Türkiye'deki şehirleri tanıtmak</a:t>
            </a:r>
          </a:p>
          <a:p>
            <a:pPr algn="l">
              <a:lnSpc>
                <a:spcPts val="3621"/>
              </a:lnSpc>
            </a:pPr>
            <a:r>
              <a:rPr lang="en-US" sz="2586">
                <a:solidFill>
                  <a:srgbClr val="FFFFFF"/>
                </a:solidFill>
                <a:latin typeface="Montserrat"/>
                <a:ea typeface="Montserrat"/>
                <a:cs typeface="Montserrat"/>
                <a:sym typeface="Montserrat"/>
              </a:rPr>
              <a:t>• QR kod aracılığıyla oyunun kolayca erişilebilir olmasını sağlamak</a:t>
            </a:r>
          </a:p>
          <a:p>
            <a:pPr algn="l">
              <a:lnSpc>
                <a:spcPts val="3621"/>
              </a:lnSpc>
            </a:pPr>
            <a:r>
              <a:rPr lang="en-US" sz="2586">
                <a:solidFill>
                  <a:srgbClr val="FFFFFF"/>
                </a:solidFill>
                <a:latin typeface="Montserrat"/>
                <a:ea typeface="Montserrat"/>
                <a:cs typeface="Montserrat"/>
                <a:sym typeface="Montserrat"/>
              </a:rPr>
              <a:t>• AR teknolojisiyle etkileşimli ve eğlenceli bir deneyim sunmak</a:t>
            </a:r>
          </a:p>
          <a:p>
            <a:pPr algn="l">
              <a:lnSpc>
                <a:spcPts val="3621"/>
              </a:lnSpc>
            </a:pPr>
            <a:r>
              <a:rPr lang="en-US" sz="2586">
                <a:solidFill>
                  <a:srgbClr val="FFFFFF"/>
                </a:solidFill>
                <a:latin typeface="Montserrat"/>
                <a:ea typeface="Montserrat"/>
                <a:cs typeface="Montserrat"/>
                <a:sym typeface="Montserrat"/>
              </a:rPr>
              <a:t>• Karakter bazlı ilerleyen, öğretici bir oyun yapısı oluşturmak</a:t>
            </a:r>
          </a:p>
          <a:p>
            <a:pPr algn="l">
              <a:lnSpc>
                <a:spcPts val="3621"/>
              </a:lnSpc>
            </a:pPr>
            <a:endParaRPr lang="en-US" sz="2586">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Freeform 5"/>
          <p:cNvSpPr/>
          <p:nvPr/>
        </p:nvSpPr>
        <p:spPr>
          <a:xfrm>
            <a:off x="13385006" y="835860"/>
            <a:ext cx="3874294" cy="2862135"/>
          </a:xfrm>
          <a:custGeom>
            <a:avLst/>
            <a:gdLst/>
            <a:ahLst/>
            <a:cxnLst/>
            <a:rect l="l" t="t" r="r" b="b"/>
            <a:pathLst>
              <a:path w="3874294" h="2862135">
                <a:moveTo>
                  <a:pt x="0" y="0"/>
                </a:moveTo>
                <a:lnTo>
                  <a:pt x="3874294" y="0"/>
                </a:lnTo>
                <a:lnTo>
                  <a:pt x="3874294" y="2862135"/>
                </a:lnTo>
                <a:lnTo>
                  <a:pt x="0" y="2862135"/>
                </a:lnTo>
                <a:lnTo>
                  <a:pt x="0" y="0"/>
                </a:lnTo>
                <a:close/>
              </a:path>
            </a:pathLst>
          </a:custGeom>
          <a:blipFill>
            <a:blip r:embed="rId8"/>
            <a:stretch>
              <a:fillRect/>
            </a:stretch>
          </a:blipFill>
        </p:spPr>
      </p:sp>
      <p:sp>
        <p:nvSpPr>
          <p:cNvPr id="6" name="Freeform 6"/>
          <p:cNvSpPr/>
          <p:nvPr/>
        </p:nvSpPr>
        <p:spPr>
          <a:xfrm>
            <a:off x="-2925861" y="7046518"/>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9"/>
            <a:stretch>
              <a:fillRect/>
            </a:stretch>
          </a:blipFill>
        </p:spPr>
      </p:sp>
      <p:sp>
        <p:nvSpPr>
          <p:cNvPr id="7" name="TextBox 7"/>
          <p:cNvSpPr txBox="1"/>
          <p:nvPr/>
        </p:nvSpPr>
        <p:spPr>
          <a:xfrm>
            <a:off x="-1479685" y="51393"/>
            <a:ext cx="13089685" cy="3419153"/>
          </a:xfrm>
          <a:prstGeom prst="rect">
            <a:avLst/>
          </a:prstGeom>
        </p:spPr>
        <p:txBody>
          <a:bodyPr lIns="0" tIns="0" rIns="0" bIns="0" rtlCol="0" anchor="t">
            <a:spAutoFit/>
          </a:bodyPr>
          <a:lstStyle/>
          <a:p>
            <a:pPr algn="ctr">
              <a:lnSpc>
                <a:spcPts val="13667"/>
              </a:lnSpc>
            </a:pPr>
            <a:r>
              <a:rPr lang="en-US" sz="9762" b="1">
                <a:solidFill>
                  <a:srgbClr val="FFFFFF"/>
                </a:solidFill>
                <a:latin typeface="Neue Machina Ultra-Bold"/>
                <a:ea typeface="Neue Machina Ultra-Bold"/>
                <a:cs typeface="Neue Machina Ultra-Bold"/>
                <a:sym typeface="Neue Machina Ultra-Bold"/>
              </a:rPr>
              <a:t>Oyun Akışı (Senaryo)</a:t>
            </a:r>
          </a:p>
        </p:txBody>
      </p:sp>
      <p:sp>
        <p:nvSpPr>
          <p:cNvPr id="8" name="TextBox 8"/>
          <p:cNvSpPr txBox="1"/>
          <p:nvPr/>
        </p:nvSpPr>
        <p:spPr>
          <a:xfrm>
            <a:off x="5552696" y="3853045"/>
            <a:ext cx="9212319" cy="4603159"/>
          </a:xfrm>
          <a:prstGeom prst="rect">
            <a:avLst/>
          </a:prstGeom>
        </p:spPr>
        <p:txBody>
          <a:bodyPr lIns="0" tIns="0" rIns="0" bIns="0" rtlCol="0" anchor="t">
            <a:spAutoFit/>
          </a:bodyPr>
          <a:lstStyle/>
          <a:p>
            <a:pPr algn="l">
              <a:lnSpc>
                <a:spcPts val="4057"/>
              </a:lnSpc>
            </a:pPr>
            <a:r>
              <a:rPr lang="en-US" sz="2898">
                <a:solidFill>
                  <a:srgbClr val="FFFFFF"/>
                </a:solidFill>
                <a:latin typeface="Montserrat"/>
                <a:ea typeface="Montserrat"/>
                <a:cs typeface="Montserrat"/>
                <a:sym typeface="Montserrat"/>
              </a:rPr>
              <a:t>1. Çocuk QR kodu okutur ve oyunu indirir</a:t>
            </a:r>
          </a:p>
          <a:p>
            <a:pPr algn="l">
              <a:lnSpc>
                <a:spcPts val="4057"/>
              </a:lnSpc>
            </a:pPr>
            <a:r>
              <a:rPr lang="en-US" sz="2898">
                <a:solidFill>
                  <a:srgbClr val="FFFFFF"/>
                </a:solidFill>
                <a:latin typeface="Montserrat"/>
                <a:ea typeface="Montserrat"/>
                <a:cs typeface="Montserrat"/>
                <a:sym typeface="Montserrat"/>
              </a:rPr>
              <a:t>2. Angelo karakteriyle tanışır</a:t>
            </a:r>
          </a:p>
          <a:p>
            <a:pPr algn="l">
              <a:lnSpc>
                <a:spcPts val="4057"/>
              </a:lnSpc>
            </a:pPr>
            <a:r>
              <a:rPr lang="en-US" sz="2898">
                <a:solidFill>
                  <a:srgbClr val="FFFFFF"/>
                </a:solidFill>
                <a:latin typeface="Montserrat"/>
                <a:ea typeface="Montserrat"/>
                <a:cs typeface="Montserrat"/>
                <a:sym typeface="Montserrat"/>
              </a:rPr>
              <a:t>3. Sistem şehir temelli bir soru sorar (örneğin: Türkiye’nin en kalabalık şehri?)</a:t>
            </a:r>
          </a:p>
          <a:p>
            <a:pPr algn="l">
              <a:lnSpc>
                <a:spcPts val="4057"/>
              </a:lnSpc>
            </a:pPr>
            <a:r>
              <a:rPr lang="en-US" sz="2898">
                <a:solidFill>
                  <a:srgbClr val="FFFFFF"/>
                </a:solidFill>
                <a:latin typeface="Montserrat"/>
                <a:ea typeface="Montserrat"/>
                <a:cs typeface="Montserrat"/>
                <a:sym typeface="Montserrat"/>
              </a:rPr>
              <a:t>4. Doğru cevap verildiğinde AR üzerinden Angelo ya da o şehrin simgesi belirir</a:t>
            </a:r>
          </a:p>
          <a:p>
            <a:pPr algn="l">
              <a:lnSpc>
                <a:spcPts val="4057"/>
              </a:lnSpc>
            </a:pPr>
            <a:r>
              <a:rPr lang="en-US" sz="2898">
                <a:solidFill>
                  <a:srgbClr val="FFFFFF"/>
                </a:solidFill>
                <a:latin typeface="Montserrat"/>
                <a:ea typeface="Montserrat"/>
                <a:cs typeface="Montserrat"/>
                <a:sym typeface="Montserrat"/>
              </a:rPr>
              <a:t>5. Tüm şehirler tamamlandığında rozetler kazanılır ve seviye atlanır</a:t>
            </a:r>
          </a:p>
          <a:p>
            <a:pPr algn="l">
              <a:lnSpc>
                <a:spcPts val="4057"/>
              </a:lnSpc>
            </a:pPr>
            <a:endParaRPr lang="en-US" sz="2898">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Freeform 5"/>
          <p:cNvSpPr/>
          <p:nvPr/>
        </p:nvSpPr>
        <p:spPr>
          <a:xfrm>
            <a:off x="-287151" y="4944495"/>
            <a:ext cx="3874294" cy="2862135"/>
          </a:xfrm>
          <a:custGeom>
            <a:avLst/>
            <a:gdLst/>
            <a:ahLst/>
            <a:cxnLst/>
            <a:rect l="l" t="t" r="r" b="b"/>
            <a:pathLst>
              <a:path w="3874294" h="2862135">
                <a:moveTo>
                  <a:pt x="0" y="0"/>
                </a:moveTo>
                <a:lnTo>
                  <a:pt x="3874294" y="0"/>
                </a:lnTo>
                <a:lnTo>
                  <a:pt x="3874294" y="2862135"/>
                </a:lnTo>
                <a:lnTo>
                  <a:pt x="0" y="2862135"/>
                </a:lnTo>
                <a:lnTo>
                  <a:pt x="0" y="0"/>
                </a:lnTo>
                <a:close/>
              </a:path>
            </a:pathLst>
          </a:custGeom>
          <a:blipFill>
            <a:blip r:embed="rId8"/>
            <a:stretch>
              <a:fillRect/>
            </a:stretch>
          </a:blipFill>
        </p:spPr>
      </p:sp>
      <p:sp>
        <p:nvSpPr>
          <p:cNvPr id="6" name="Freeform 6"/>
          <p:cNvSpPr/>
          <p:nvPr/>
        </p:nvSpPr>
        <p:spPr>
          <a:xfrm>
            <a:off x="12984158" y="4413331"/>
            <a:ext cx="8959061" cy="6831284"/>
          </a:xfrm>
          <a:custGeom>
            <a:avLst/>
            <a:gdLst/>
            <a:ahLst/>
            <a:cxnLst/>
            <a:rect l="l" t="t" r="r" b="b"/>
            <a:pathLst>
              <a:path w="8959061" h="6831284">
                <a:moveTo>
                  <a:pt x="0" y="0"/>
                </a:moveTo>
                <a:lnTo>
                  <a:pt x="8959061" y="0"/>
                </a:lnTo>
                <a:lnTo>
                  <a:pt x="8959061" y="6831284"/>
                </a:lnTo>
                <a:lnTo>
                  <a:pt x="0" y="6831284"/>
                </a:lnTo>
                <a:lnTo>
                  <a:pt x="0" y="0"/>
                </a:lnTo>
                <a:close/>
              </a:path>
            </a:pathLst>
          </a:custGeom>
          <a:blipFill>
            <a:blip r:embed="rId9"/>
            <a:stretch>
              <a:fillRect/>
            </a:stretch>
          </a:blipFill>
        </p:spPr>
      </p:sp>
      <p:sp>
        <p:nvSpPr>
          <p:cNvPr id="7" name="TextBox 7"/>
          <p:cNvSpPr txBox="1"/>
          <p:nvPr/>
        </p:nvSpPr>
        <p:spPr>
          <a:xfrm>
            <a:off x="-287151" y="1660957"/>
            <a:ext cx="13089685" cy="1685603"/>
          </a:xfrm>
          <a:prstGeom prst="rect">
            <a:avLst/>
          </a:prstGeom>
        </p:spPr>
        <p:txBody>
          <a:bodyPr lIns="0" tIns="0" rIns="0" bIns="0" rtlCol="0" anchor="t">
            <a:spAutoFit/>
          </a:bodyPr>
          <a:lstStyle/>
          <a:p>
            <a:pPr algn="ctr">
              <a:lnSpc>
                <a:spcPts val="13667"/>
              </a:lnSpc>
            </a:pPr>
            <a:r>
              <a:rPr lang="en-US" sz="9762" b="1">
                <a:solidFill>
                  <a:srgbClr val="FFFFFF"/>
                </a:solidFill>
                <a:latin typeface="Neue Machina Ultra-Bold"/>
                <a:ea typeface="Neue Machina Ultra-Bold"/>
                <a:cs typeface="Neue Machina Ultra-Bold"/>
                <a:sym typeface="Neue Machina Ultra-Bold"/>
              </a:rPr>
              <a:t>Karakter Tanımı</a:t>
            </a:r>
          </a:p>
        </p:txBody>
      </p:sp>
      <p:sp>
        <p:nvSpPr>
          <p:cNvPr id="8" name="TextBox 8"/>
          <p:cNvSpPr txBox="1"/>
          <p:nvPr/>
        </p:nvSpPr>
        <p:spPr>
          <a:xfrm>
            <a:off x="4716660" y="4896870"/>
            <a:ext cx="9212319" cy="2545759"/>
          </a:xfrm>
          <a:prstGeom prst="rect">
            <a:avLst/>
          </a:prstGeom>
        </p:spPr>
        <p:txBody>
          <a:bodyPr lIns="0" tIns="0" rIns="0" bIns="0" rtlCol="0" anchor="t">
            <a:spAutoFit/>
          </a:bodyPr>
          <a:lstStyle/>
          <a:p>
            <a:pPr algn="l">
              <a:lnSpc>
                <a:spcPts val="4057"/>
              </a:lnSpc>
            </a:pPr>
            <a:r>
              <a:rPr lang="en-US" sz="2898">
                <a:solidFill>
                  <a:srgbClr val="FFFFFF"/>
                </a:solidFill>
                <a:latin typeface="Montserrat"/>
                <a:ea typeface="Montserrat"/>
                <a:cs typeface="Montserrat"/>
                <a:sym typeface="Montserrat"/>
              </a:rPr>
              <a:t>• Sevimli, rehber bir oyun arkadaşıdır</a:t>
            </a:r>
          </a:p>
          <a:p>
            <a:pPr algn="l">
              <a:lnSpc>
                <a:spcPts val="4057"/>
              </a:lnSpc>
            </a:pPr>
            <a:r>
              <a:rPr lang="en-US" sz="2898">
                <a:solidFill>
                  <a:srgbClr val="FFFFFF"/>
                </a:solidFill>
                <a:latin typeface="Montserrat"/>
                <a:ea typeface="Montserrat"/>
                <a:cs typeface="Montserrat"/>
                <a:sym typeface="Montserrat"/>
              </a:rPr>
              <a:t>• Çocuklarla konuşur, yönlendirir ve destekler</a:t>
            </a:r>
          </a:p>
          <a:p>
            <a:pPr algn="l">
              <a:lnSpc>
                <a:spcPts val="4057"/>
              </a:lnSpc>
            </a:pPr>
            <a:r>
              <a:rPr lang="en-US" sz="2898">
                <a:solidFill>
                  <a:srgbClr val="FFFFFF"/>
                </a:solidFill>
                <a:latin typeface="Montserrat"/>
                <a:ea typeface="Montserrat"/>
                <a:cs typeface="Montserrat"/>
                <a:sym typeface="Montserrat"/>
              </a:rPr>
              <a:t>• AR üzerinden belirerek etkileşim kurar</a:t>
            </a:r>
          </a:p>
          <a:p>
            <a:pPr algn="l">
              <a:lnSpc>
                <a:spcPts val="4057"/>
              </a:lnSpc>
            </a:pPr>
            <a:r>
              <a:rPr lang="en-US" sz="2898">
                <a:solidFill>
                  <a:srgbClr val="FFFFFF"/>
                </a:solidFill>
                <a:latin typeface="Montserrat"/>
                <a:ea typeface="Montserrat"/>
                <a:cs typeface="Montserrat"/>
                <a:sym typeface="Montserrat"/>
              </a:rPr>
              <a:t>• Şehirlerle ilgili ipuçları verir ve cesaretlendirir</a:t>
            </a:r>
          </a:p>
          <a:p>
            <a:pPr algn="l">
              <a:lnSpc>
                <a:spcPts val="4057"/>
              </a:lnSpc>
            </a:pPr>
            <a:endParaRPr lang="en-US" sz="2898">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Freeform 5"/>
          <p:cNvSpPr/>
          <p:nvPr/>
        </p:nvSpPr>
        <p:spPr>
          <a:xfrm>
            <a:off x="14313701" y="861756"/>
            <a:ext cx="3874294" cy="2862135"/>
          </a:xfrm>
          <a:custGeom>
            <a:avLst/>
            <a:gdLst/>
            <a:ahLst/>
            <a:cxnLst/>
            <a:rect l="l" t="t" r="r" b="b"/>
            <a:pathLst>
              <a:path w="3874294" h="2862135">
                <a:moveTo>
                  <a:pt x="0" y="0"/>
                </a:moveTo>
                <a:lnTo>
                  <a:pt x="3874294" y="0"/>
                </a:lnTo>
                <a:lnTo>
                  <a:pt x="3874294" y="2862135"/>
                </a:lnTo>
                <a:lnTo>
                  <a:pt x="0" y="2862135"/>
                </a:lnTo>
                <a:lnTo>
                  <a:pt x="0" y="0"/>
                </a:lnTo>
                <a:close/>
              </a:path>
            </a:pathLst>
          </a:custGeom>
          <a:blipFill>
            <a:blip r:embed="rId8"/>
            <a:stretch>
              <a:fillRect/>
            </a:stretch>
          </a:blipFill>
        </p:spPr>
      </p:sp>
      <p:sp>
        <p:nvSpPr>
          <p:cNvPr id="6" name="TextBox 6"/>
          <p:cNvSpPr txBox="1"/>
          <p:nvPr/>
        </p:nvSpPr>
        <p:spPr>
          <a:xfrm>
            <a:off x="506046" y="483234"/>
            <a:ext cx="13807655" cy="3419153"/>
          </a:xfrm>
          <a:prstGeom prst="rect">
            <a:avLst/>
          </a:prstGeom>
        </p:spPr>
        <p:txBody>
          <a:bodyPr lIns="0" tIns="0" rIns="0" bIns="0" rtlCol="0" anchor="t">
            <a:spAutoFit/>
          </a:bodyPr>
          <a:lstStyle/>
          <a:p>
            <a:pPr algn="just">
              <a:lnSpc>
                <a:spcPts val="13667"/>
              </a:lnSpc>
            </a:pPr>
            <a:r>
              <a:rPr lang="en-US" sz="9762" b="1">
                <a:solidFill>
                  <a:srgbClr val="FFFFFF"/>
                </a:solidFill>
                <a:latin typeface="Neue Machina Ultra-Bold"/>
                <a:ea typeface="Neue Machina Ultra-Bold"/>
                <a:cs typeface="Neue Machina Ultra-Bold"/>
                <a:sym typeface="Neue Machina Ultra-Bold"/>
              </a:rPr>
              <a:t>Fonksiyonel Gereksinimler</a:t>
            </a:r>
          </a:p>
        </p:txBody>
      </p:sp>
      <p:sp>
        <p:nvSpPr>
          <p:cNvPr id="7" name="TextBox 7"/>
          <p:cNvSpPr txBox="1"/>
          <p:nvPr/>
        </p:nvSpPr>
        <p:spPr>
          <a:xfrm>
            <a:off x="6515404" y="5260872"/>
            <a:ext cx="9212319" cy="3060109"/>
          </a:xfrm>
          <a:prstGeom prst="rect">
            <a:avLst/>
          </a:prstGeom>
        </p:spPr>
        <p:txBody>
          <a:bodyPr lIns="0" tIns="0" rIns="0" bIns="0" rtlCol="0" anchor="t">
            <a:spAutoFit/>
          </a:bodyPr>
          <a:lstStyle/>
          <a:p>
            <a:pPr algn="l">
              <a:lnSpc>
                <a:spcPts val="4057"/>
              </a:lnSpc>
            </a:pPr>
            <a:r>
              <a:rPr lang="en-US" sz="2898">
                <a:solidFill>
                  <a:srgbClr val="FFFFFF"/>
                </a:solidFill>
                <a:latin typeface="Montserrat"/>
                <a:ea typeface="Montserrat"/>
                <a:cs typeface="Montserrat"/>
                <a:sym typeface="Montserrat"/>
              </a:rPr>
              <a:t>• QR kod entegrasyonu</a:t>
            </a:r>
          </a:p>
          <a:p>
            <a:pPr algn="l">
              <a:lnSpc>
                <a:spcPts val="4057"/>
              </a:lnSpc>
            </a:pPr>
            <a:r>
              <a:rPr lang="en-US" sz="2898">
                <a:solidFill>
                  <a:srgbClr val="FFFFFF"/>
                </a:solidFill>
                <a:latin typeface="Montserrat"/>
                <a:ea typeface="Montserrat"/>
                <a:cs typeface="Montserrat"/>
                <a:sym typeface="Montserrat"/>
              </a:rPr>
              <a:t>• Şehir temalı soru-cevap sistemi</a:t>
            </a:r>
          </a:p>
          <a:p>
            <a:pPr algn="l">
              <a:lnSpc>
                <a:spcPts val="4057"/>
              </a:lnSpc>
            </a:pPr>
            <a:r>
              <a:rPr lang="en-US" sz="2898">
                <a:solidFill>
                  <a:srgbClr val="FFFFFF"/>
                </a:solidFill>
                <a:latin typeface="Montserrat"/>
                <a:ea typeface="Montserrat"/>
                <a:cs typeface="Montserrat"/>
                <a:sym typeface="Montserrat"/>
              </a:rPr>
              <a:t>• Angelo karakter animasyonu ve sesleri</a:t>
            </a:r>
          </a:p>
          <a:p>
            <a:pPr algn="l">
              <a:lnSpc>
                <a:spcPts val="4057"/>
              </a:lnSpc>
            </a:pPr>
            <a:r>
              <a:rPr lang="en-US" sz="2898">
                <a:solidFill>
                  <a:srgbClr val="FFFFFF"/>
                </a:solidFill>
                <a:latin typeface="Montserrat"/>
                <a:ea typeface="Montserrat"/>
                <a:cs typeface="Montserrat"/>
                <a:sym typeface="Montserrat"/>
              </a:rPr>
              <a:t>• AR teknolojisi (Unity + ARCore/Vuforia)</a:t>
            </a:r>
          </a:p>
          <a:p>
            <a:pPr algn="l">
              <a:lnSpc>
                <a:spcPts val="4057"/>
              </a:lnSpc>
            </a:pPr>
            <a:r>
              <a:rPr lang="en-US" sz="2898">
                <a:solidFill>
                  <a:srgbClr val="FFFFFF"/>
                </a:solidFill>
                <a:latin typeface="Montserrat"/>
                <a:ea typeface="Montserrat"/>
                <a:cs typeface="Montserrat"/>
                <a:sym typeface="Montserrat"/>
              </a:rPr>
              <a:t>• Sesli yönlendirme ve geri bildirim sistemi</a:t>
            </a:r>
          </a:p>
          <a:p>
            <a:pPr algn="l">
              <a:lnSpc>
                <a:spcPts val="4057"/>
              </a:lnSpc>
            </a:pPr>
            <a:endParaRPr lang="en-US" sz="2898">
              <a:solidFill>
                <a:srgbClr val="FFFFFF"/>
              </a:solidFill>
              <a:latin typeface="Montserrat"/>
              <a:ea typeface="Montserrat"/>
              <a:cs typeface="Montserrat"/>
              <a:sym typeface="Montserrat"/>
            </a:endParaRPr>
          </a:p>
        </p:txBody>
      </p:sp>
      <p:sp>
        <p:nvSpPr>
          <p:cNvPr id="8" name="Freeform 8"/>
          <p:cNvSpPr/>
          <p:nvPr/>
        </p:nvSpPr>
        <p:spPr>
          <a:xfrm rot="4238979">
            <a:off x="500706" y="4955802"/>
            <a:ext cx="3493701" cy="5774713"/>
          </a:xfrm>
          <a:custGeom>
            <a:avLst/>
            <a:gdLst/>
            <a:ahLst/>
            <a:cxnLst/>
            <a:rect l="l" t="t" r="r" b="b"/>
            <a:pathLst>
              <a:path w="3493701" h="5774713">
                <a:moveTo>
                  <a:pt x="0" y="0"/>
                </a:moveTo>
                <a:lnTo>
                  <a:pt x="3493701" y="0"/>
                </a:lnTo>
                <a:lnTo>
                  <a:pt x="3493701" y="5774713"/>
                </a:lnTo>
                <a:lnTo>
                  <a:pt x="0" y="5774713"/>
                </a:lnTo>
                <a:lnTo>
                  <a:pt x="0" y="0"/>
                </a:lnTo>
                <a:close/>
              </a:path>
            </a:pathLst>
          </a:custGeom>
          <a:blipFill>
            <a:blip r:embed="rId9"/>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TextBox 5"/>
          <p:cNvSpPr txBox="1"/>
          <p:nvPr/>
        </p:nvSpPr>
        <p:spPr>
          <a:xfrm>
            <a:off x="506046" y="492759"/>
            <a:ext cx="15744802" cy="3338507"/>
          </a:xfrm>
          <a:prstGeom prst="rect">
            <a:avLst/>
          </a:prstGeom>
        </p:spPr>
        <p:txBody>
          <a:bodyPr lIns="0" tIns="0" rIns="0" bIns="0" rtlCol="0" anchor="t">
            <a:spAutoFit/>
          </a:bodyPr>
          <a:lstStyle/>
          <a:p>
            <a:pPr algn="just">
              <a:lnSpc>
                <a:spcPts val="13387"/>
              </a:lnSpc>
            </a:pPr>
            <a:r>
              <a:rPr lang="en-US" sz="9562" b="1">
                <a:solidFill>
                  <a:srgbClr val="FFFFFF"/>
                </a:solidFill>
                <a:latin typeface="Neue Machina Ultra-Bold"/>
                <a:ea typeface="Neue Machina Ultra-Bold"/>
                <a:cs typeface="Neue Machina Ultra-Bold"/>
                <a:sym typeface="Neue Machina Ultra-Bold"/>
              </a:rPr>
              <a:t>Fonksiyonel Olmayan Gereksinimler</a:t>
            </a:r>
          </a:p>
        </p:txBody>
      </p:sp>
      <p:sp>
        <p:nvSpPr>
          <p:cNvPr id="6" name="TextBox 6"/>
          <p:cNvSpPr txBox="1"/>
          <p:nvPr/>
        </p:nvSpPr>
        <p:spPr>
          <a:xfrm>
            <a:off x="6515404" y="5260872"/>
            <a:ext cx="9212319" cy="3060109"/>
          </a:xfrm>
          <a:prstGeom prst="rect">
            <a:avLst/>
          </a:prstGeom>
        </p:spPr>
        <p:txBody>
          <a:bodyPr lIns="0" tIns="0" rIns="0" bIns="0" rtlCol="0" anchor="t">
            <a:spAutoFit/>
          </a:bodyPr>
          <a:lstStyle/>
          <a:p>
            <a:pPr algn="l">
              <a:lnSpc>
                <a:spcPts val="4057"/>
              </a:lnSpc>
            </a:pPr>
            <a:r>
              <a:rPr lang="en-US" sz="2898">
                <a:solidFill>
                  <a:srgbClr val="FFFFFF"/>
                </a:solidFill>
                <a:latin typeface="Montserrat"/>
                <a:ea typeface="Montserrat"/>
                <a:cs typeface="Montserrat"/>
                <a:sym typeface="Montserrat"/>
              </a:rPr>
              <a:t>•Çocuk dostu ve basit kullanıcı arayüzü</a:t>
            </a:r>
          </a:p>
          <a:p>
            <a:pPr algn="l">
              <a:lnSpc>
                <a:spcPts val="4057"/>
              </a:lnSpc>
            </a:pPr>
            <a:r>
              <a:rPr lang="en-US" sz="2898">
                <a:solidFill>
                  <a:srgbClr val="FFFFFF"/>
                </a:solidFill>
                <a:latin typeface="Montserrat"/>
                <a:ea typeface="Montserrat"/>
                <a:cs typeface="Montserrat"/>
                <a:sym typeface="Montserrat"/>
              </a:rPr>
              <a:t>• Hafif uygulama boyutu</a:t>
            </a:r>
          </a:p>
          <a:p>
            <a:pPr algn="l">
              <a:lnSpc>
                <a:spcPts val="4057"/>
              </a:lnSpc>
            </a:pPr>
            <a:r>
              <a:rPr lang="en-US" sz="2898">
                <a:solidFill>
                  <a:srgbClr val="FFFFFF"/>
                </a:solidFill>
                <a:latin typeface="Montserrat"/>
                <a:ea typeface="Montserrat"/>
                <a:cs typeface="Montserrat"/>
                <a:sym typeface="Montserrat"/>
              </a:rPr>
              <a:t>• Offline mod desteği</a:t>
            </a:r>
          </a:p>
          <a:p>
            <a:pPr algn="l">
              <a:lnSpc>
                <a:spcPts val="4057"/>
              </a:lnSpc>
            </a:pPr>
            <a:r>
              <a:rPr lang="en-US" sz="2898">
                <a:solidFill>
                  <a:srgbClr val="FFFFFF"/>
                </a:solidFill>
                <a:latin typeface="Montserrat"/>
                <a:ea typeface="Montserrat"/>
                <a:cs typeface="Montserrat"/>
                <a:sym typeface="Montserrat"/>
              </a:rPr>
              <a:t>• Veri güvenliği ve yaş uyumluluğu</a:t>
            </a:r>
          </a:p>
          <a:p>
            <a:pPr algn="l">
              <a:lnSpc>
                <a:spcPts val="4057"/>
              </a:lnSpc>
            </a:pPr>
            <a:r>
              <a:rPr lang="en-US" sz="2898">
                <a:solidFill>
                  <a:srgbClr val="FFFFFF"/>
                </a:solidFill>
                <a:latin typeface="Montserrat"/>
                <a:ea typeface="Montserrat"/>
                <a:cs typeface="Montserrat"/>
                <a:sym typeface="Montserrat"/>
              </a:rPr>
              <a:t>• Yüksek performans ve cihaz uyumluluğu</a:t>
            </a:r>
          </a:p>
          <a:p>
            <a:pPr algn="l">
              <a:lnSpc>
                <a:spcPts val="4057"/>
              </a:lnSpc>
            </a:pPr>
            <a:endParaRPr lang="en-US" sz="2898">
              <a:solidFill>
                <a:srgbClr val="FFFFFF"/>
              </a:solidFill>
              <a:latin typeface="Montserrat"/>
              <a:ea typeface="Montserrat"/>
              <a:cs typeface="Montserrat"/>
              <a:sym typeface="Montserrat"/>
            </a:endParaRPr>
          </a:p>
        </p:txBody>
      </p:sp>
      <p:sp>
        <p:nvSpPr>
          <p:cNvPr id="7" name="Freeform 7"/>
          <p:cNvSpPr/>
          <p:nvPr/>
        </p:nvSpPr>
        <p:spPr>
          <a:xfrm rot="4238979">
            <a:off x="500706" y="4955802"/>
            <a:ext cx="3493701" cy="5774713"/>
          </a:xfrm>
          <a:custGeom>
            <a:avLst/>
            <a:gdLst/>
            <a:ahLst/>
            <a:cxnLst/>
            <a:rect l="l" t="t" r="r" b="b"/>
            <a:pathLst>
              <a:path w="3493701" h="5774713">
                <a:moveTo>
                  <a:pt x="0" y="0"/>
                </a:moveTo>
                <a:lnTo>
                  <a:pt x="3493701" y="0"/>
                </a:lnTo>
                <a:lnTo>
                  <a:pt x="3493701" y="5774713"/>
                </a:lnTo>
                <a:lnTo>
                  <a:pt x="0" y="5774713"/>
                </a:lnTo>
                <a:lnTo>
                  <a:pt x="0" y="0"/>
                </a:lnTo>
                <a:close/>
              </a:path>
            </a:pathLst>
          </a:custGeom>
          <a:blipFill>
            <a:blip r:embed="rId8"/>
            <a:stretch>
              <a:fillRect/>
            </a:stretch>
          </a:blipFill>
        </p:spPr>
      </p:sp>
      <p:sp>
        <p:nvSpPr>
          <p:cNvPr id="8" name="Freeform 8"/>
          <p:cNvSpPr/>
          <p:nvPr/>
        </p:nvSpPr>
        <p:spPr>
          <a:xfrm flipH="1">
            <a:off x="15413450" y="3621696"/>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9"/>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TextBox 5"/>
          <p:cNvSpPr txBox="1"/>
          <p:nvPr/>
        </p:nvSpPr>
        <p:spPr>
          <a:xfrm>
            <a:off x="506046" y="483234"/>
            <a:ext cx="13807655" cy="1685603"/>
          </a:xfrm>
          <a:prstGeom prst="rect">
            <a:avLst/>
          </a:prstGeom>
        </p:spPr>
        <p:txBody>
          <a:bodyPr lIns="0" tIns="0" rIns="0" bIns="0" rtlCol="0" anchor="t">
            <a:spAutoFit/>
          </a:bodyPr>
          <a:lstStyle/>
          <a:p>
            <a:pPr algn="just">
              <a:lnSpc>
                <a:spcPts val="13667"/>
              </a:lnSpc>
            </a:pPr>
            <a:r>
              <a:rPr lang="en-US" sz="9762" b="1">
                <a:solidFill>
                  <a:srgbClr val="FFFFFF"/>
                </a:solidFill>
                <a:latin typeface="Neue Machina Ultra-Bold"/>
                <a:ea typeface="Neue Machina Ultra-Bold"/>
                <a:cs typeface="Neue Machina Ultra-Bold"/>
                <a:sym typeface="Neue Machina Ultra-Bold"/>
              </a:rPr>
              <a:t>AR Kullanımı</a:t>
            </a:r>
          </a:p>
        </p:txBody>
      </p:sp>
      <p:sp>
        <p:nvSpPr>
          <p:cNvPr id="6" name="TextBox 6"/>
          <p:cNvSpPr txBox="1"/>
          <p:nvPr/>
        </p:nvSpPr>
        <p:spPr>
          <a:xfrm>
            <a:off x="6515404" y="5260872"/>
            <a:ext cx="9212319" cy="3574459"/>
          </a:xfrm>
          <a:prstGeom prst="rect">
            <a:avLst/>
          </a:prstGeom>
        </p:spPr>
        <p:txBody>
          <a:bodyPr lIns="0" tIns="0" rIns="0" bIns="0" rtlCol="0" anchor="t">
            <a:spAutoFit/>
          </a:bodyPr>
          <a:lstStyle/>
          <a:p>
            <a:pPr algn="l">
              <a:lnSpc>
                <a:spcPts val="4057"/>
              </a:lnSpc>
            </a:pPr>
            <a:r>
              <a:rPr lang="en-US" sz="2898">
                <a:solidFill>
                  <a:srgbClr val="FFFFFF"/>
                </a:solidFill>
                <a:latin typeface="Montserrat"/>
                <a:ea typeface="Montserrat"/>
                <a:cs typeface="Montserrat"/>
                <a:sym typeface="Montserrat"/>
              </a:rPr>
              <a:t>•Cevap sonrasında Angelo karakteri gerçek ortamda belirir</a:t>
            </a:r>
          </a:p>
          <a:p>
            <a:pPr algn="l">
              <a:lnSpc>
                <a:spcPts val="4057"/>
              </a:lnSpc>
            </a:pPr>
            <a:r>
              <a:rPr lang="en-US" sz="2898">
                <a:solidFill>
                  <a:srgbClr val="FFFFFF"/>
                </a:solidFill>
                <a:latin typeface="Montserrat"/>
                <a:ea typeface="Montserrat"/>
                <a:cs typeface="Montserrat"/>
                <a:sym typeface="Montserrat"/>
              </a:rPr>
              <a:t>• Alternatif olarak ilgili şehrin simgesi veya görseli gösterilir</a:t>
            </a:r>
          </a:p>
          <a:p>
            <a:pPr algn="l">
              <a:lnSpc>
                <a:spcPts val="4057"/>
              </a:lnSpc>
            </a:pPr>
            <a:r>
              <a:rPr lang="en-US" sz="2898">
                <a:solidFill>
                  <a:srgbClr val="FFFFFF"/>
                </a:solidFill>
                <a:latin typeface="Montserrat"/>
                <a:ea typeface="Montserrat"/>
                <a:cs typeface="Montserrat"/>
                <a:sym typeface="Montserrat"/>
              </a:rPr>
              <a:t>• Bu sayede çocuklar etkileşimli ve unutulmaz bir öğrenme yaşar</a:t>
            </a:r>
          </a:p>
          <a:p>
            <a:pPr algn="l">
              <a:lnSpc>
                <a:spcPts val="4057"/>
              </a:lnSpc>
            </a:pPr>
            <a:endParaRPr lang="en-US" sz="2898">
              <a:solidFill>
                <a:srgbClr val="FFFFFF"/>
              </a:solidFill>
              <a:latin typeface="Montserrat"/>
              <a:ea typeface="Montserrat"/>
              <a:cs typeface="Montserrat"/>
              <a:sym typeface="Montserrat"/>
            </a:endParaRPr>
          </a:p>
        </p:txBody>
      </p:sp>
      <p:sp>
        <p:nvSpPr>
          <p:cNvPr id="7" name="Freeform 7"/>
          <p:cNvSpPr/>
          <p:nvPr/>
        </p:nvSpPr>
        <p:spPr>
          <a:xfrm rot="4238979">
            <a:off x="500706" y="4955802"/>
            <a:ext cx="3493701" cy="5774713"/>
          </a:xfrm>
          <a:custGeom>
            <a:avLst/>
            <a:gdLst/>
            <a:ahLst/>
            <a:cxnLst/>
            <a:rect l="l" t="t" r="r" b="b"/>
            <a:pathLst>
              <a:path w="3493701" h="5774713">
                <a:moveTo>
                  <a:pt x="0" y="0"/>
                </a:moveTo>
                <a:lnTo>
                  <a:pt x="3493701" y="0"/>
                </a:lnTo>
                <a:lnTo>
                  <a:pt x="3493701" y="5774713"/>
                </a:lnTo>
                <a:lnTo>
                  <a:pt x="0" y="5774713"/>
                </a:lnTo>
                <a:lnTo>
                  <a:pt x="0" y="0"/>
                </a:lnTo>
                <a:close/>
              </a:path>
            </a:pathLst>
          </a:custGeom>
          <a:blipFill>
            <a:blip r:embed="rId8"/>
            <a:stretch>
              <a:fillRect/>
            </a:stretch>
          </a:blipFill>
        </p:spPr>
      </p:sp>
      <p:sp>
        <p:nvSpPr>
          <p:cNvPr id="8" name="Freeform 8"/>
          <p:cNvSpPr/>
          <p:nvPr/>
        </p:nvSpPr>
        <p:spPr>
          <a:xfrm>
            <a:off x="14926971" y="1028700"/>
            <a:ext cx="2972074" cy="2957214"/>
          </a:xfrm>
          <a:custGeom>
            <a:avLst/>
            <a:gdLst/>
            <a:ahLst/>
            <a:cxnLst/>
            <a:rect l="l" t="t" r="r" b="b"/>
            <a:pathLst>
              <a:path w="2972074" h="2957214">
                <a:moveTo>
                  <a:pt x="0" y="0"/>
                </a:moveTo>
                <a:lnTo>
                  <a:pt x="2972075" y="0"/>
                </a:lnTo>
                <a:lnTo>
                  <a:pt x="2972075" y="2957214"/>
                </a:lnTo>
                <a:lnTo>
                  <a:pt x="0" y="2957214"/>
                </a:lnTo>
                <a:lnTo>
                  <a:pt x="0" y="0"/>
                </a:lnTo>
                <a:close/>
              </a:path>
            </a:pathLst>
          </a:custGeom>
          <a:blipFill>
            <a:blip r:embed="rId9"/>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TextBox 5"/>
          <p:cNvSpPr txBox="1"/>
          <p:nvPr/>
        </p:nvSpPr>
        <p:spPr>
          <a:xfrm>
            <a:off x="506046" y="1851293"/>
            <a:ext cx="13807655" cy="1685603"/>
          </a:xfrm>
          <a:prstGeom prst="rect">
            <a:avLst/>
          </a:prstGeom>
        </p:spPr>
        <p:txBody>
          <a:bodyPr lIns="0" tIns="0" rIns="0" bIns="0" rtlCol="0" anchor="t">
            <a:spAutoFit/>
          </a:bodyPr>
          <a:lstStyle/>
          <a:p>
            <a:pPr algn="just">
              <a:lnSpc>
                <a:spcPts val="13667"/>
              </a:lnSpc>
            </a:pPr>
            <a:r>
              <a:rPr lang="en-US" sz="9762" b="1">
                <a:solidFill>
                  <a:srgbClr val="FFFFFF"/>
                </a:solidFill>
                <a:latin typeface="Neue Machina Ultra-Bold"/>
                <a:ea typeface="Neue Machina Ultra-Bold"/>
                <a:cs typeface="Neue Machina Ultra-Bold"/>
                <a:sym typeface="Neue Machina Ultra-Bold"/>
              </a:rPr>
              <a:t>Eğitsel Katkılar</a:t>
            </a:r>
          </a:p>
        </p:txBody>
      </p:sp>
      <p:sp>
        <p:nvSpPr>
          <p:cNvPr id="6" name="TextBox 6"/>
          <p:cNvSpPr txBox="1"/>
          <p:nvPr/>
        </p:nvSpPr>
        <p:spPr>
          <a:xfrm>
            <a:off x="6515404" y="5260872"/>
            <a:ext cx="9212319" cy="3574459"/>
          </a:xfrm>
          <a:prstGeom prst="rect">
            <a:avLst/>
          </a:prstGeom>
        </p:spPr>
        <p:txBody>
          <a:bodyPr lIns="0" tIns="0" rIns="0" bIns="0" rtlCol="0" anchor="t">
            <a:spAutoFit/>
          </a:bodyPr>
          <a:lstStyle/>
          <a:p>
            <a:pPr algn="l">
              <a:lnSpc>
                <a:spcPts val="4057"/>
              </a:lnSpc>
            </a:pPr>
            <a:r>
              <a:rPr lang="en-US" sz="2898">
                <a:solidFill>
                  <a:srgbClr val="FFFFFF"/>
                </a:solidFill>
                <a:latin typeface="Montserrat"/>
                <a:ea typeface="Montserrat"/>
                <a:cs typeface="Montserrat"/>
                <a:sym typeface="Montserrat"/>
              </a:rPr>
              <a:t>• Şehirler hakkında coğrafi ve kültürel bilgi kazandırır</a:t>
            </a:r>
          </a:p>
          <a:p>
            <a:pPr algn="l">
              <a:lnSpc>
                <a:spcPts val="4057"/>
              </a:lnSpc>
            </a:pPr>
            <a:r>
              <a:rPr lang="en-US" sz="2898">
                <a:solidFill>
                  <a:srgbClr val="FFFFFF"/>
                </a:solidFill>
                <a:latin typeface="Montserrat"/>
                <a:ea typeface="Montserrat"/>
                <a:cs typeface="Montserrat"/>
                <a:sym typeface="Montserrat"/>
              </a:rPr>
              <a:t>• Görsel hafıza ve dikkat gelişimini destekler</a:t>
            </a:r>
          </a:p>
          <a:p>
            <a:pPr algn="l">
              <a:lnSpc>
                <a:spcPts val="4057"/>
              </a:lnSpc>
            </a:pPr>
            <a:r>
              <a:rPr lang="en-US" sz="2898">
                <a:solidFill>
                  <a:srgbClr val="FFFFFF"/>
                </a:solidFill>
                <a:latin typeface="Montserrat"/>
                <a:ea typeface="Montserrat"/>
                <a:cs typeface="Montserrat"/>
                <a:sym typeface="Montserrat"/>
              </a:rPr>
              <a:t>• Etkileşimli karakter ile empati kurma becerisini artırır</a:t>
            </a:r>
          </a:p>
          <a:p>
            <a:pPr algn="l">
              <a:lnSpc>
                <a:spcPts val="4057"/>
              </a:lnSpc>
            </a:pPr>
            <a:r>
              <a:rPr lang="en-US" sz="2898">
                <a:solidFill>
                  <a:srgbClr val="FFFFFF"/>
                </a:solidFill>
                <a:latin typeface="Montserrat"/>
                <a:ea typeface="Montserrat"/>
                <a:cs typeface="Montserrat"/>
                <a:sym typeface="Montserrat"/>
              </a:rPr>
              <a:t>• Merak duygusunu ve keşfetme isteğini artırır</a:t>
            </a:r>
          </a:p>
          <a:p>
            <a:pPr algn="l">
              <a:lnSpc>
                <a:spcPts val="4057"/>
              </a:lnSpc>
            </a:pPr>
            <a:endParaRPr lang="en-US" sz="2898">
              <a:solidFill>
                <a:srgbClr val="FFFFFF"/>
              </a:solidFill>
              <a:latin typeface="Montserrat"/>
              <a:ea typeface="Montserrat"/>
              <a:cs typeface="Montserrat"/>
              <a:sym typeface="Montserrat"/>
            </a:endParaRPr>
          </a:p>
        </p:txBody>
      </p:sp>
      <p:sp>
        <p:nvSpPr>
          <p:cNvPr id="7" name="Freeform 7"/>
          <p:cNvSpPr/>
          <p:nvPr/>
        </p:nvSpPr>
        <p:spPr>
          <a:xfrm>
            <a:off x="14926971" y="1028700"/>
            <a:ext cx="2972074" cy="2957214"/>
          </a:xfrm>
          <a:custGeom>
            <a:avLst/>
            <a:gdLst/>
            <a:ahLst/>
            <a:cxnLst/>
            <a:rect l="l" t="t" r="r" b="b"/>
            <a:pathLst>
              <a:path w="2972074" h="2957214">
                <a:moveTo>
                  <a:pt x="0" y="0"/>
                </a:moveTo>
                <a:lnTo>
                  <a:pt x="2972075" y="0"/>
                </a:lnTo>
                <a:lnTo>
                  <a:pt x="2972075" y="2957214"/>
                </a:lnTo>
                <a:lnTo>
                  <a:pt x="0" y="2957214"/>
                </a:lnTo>
                <a:lnTo>
                  <a:pt x="0" y="0"/>
                </a:lnTo>
                <a:close/>
              </a:path>
            </a:pathLst>
          </a:custGeom>
          <a:blipFill>
            <a:blip r:embed="rId8"/>
            <a:stretch>
              <a:fillRect/>
            </a:stretch>
          </a:blipFill>
        </p:spPr>
      </p:sp>
      <p:sp>
        <p:nvSpPr>
          <p:cNvPr id="8" name="Freeform 8"/>
          <p:cNvSpPr/>
          <p:nvPr/>
        </p:nvSpPr>
        <p:spPr>
          <a:xfrm>
            <a:off x="-1874747" y="5308497"/>
            <a:ext cx="4131733" cy="4111074"/>
          </a:xfrm>
          <a:custGeom>
            <a:avLst/>
            <a:gdLst/>
            <a:ahLst/>
            <a:cxnLst/>
            <a:rect l="l" t="t" r="r" b="b"/>
            <a:pathLst>
              <a:path w="4131733" h="4111074">
                <a:moveTo>
                  <a:pt x="0" y="0"/>
                </a:moveTo>
                <a:lnTo>
                  <a:pt x="4131732" y="0"/>
                </a:lnTo>
                <a:lnTo>
                  <a:pt x="4131732" y="4111074"/>
                </a:lnTo>
                <a:lnTo>
                  <a:pt x="0" y="4111074"/>
                </a:lnTo>
                <a:lnTo>
                  <a:pt x="0" y="0"/>
                </a:lnTo>
                <a:close/>
              </a:path>
            </a:pathLst>
          </a:custGeom>
          <a:blipFill>
            <a:blip r:embed="rId8"/>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390</Words>
  <Application>Microsoft Office PowerPoint</Application>
  <PresentationFormat>Özel</PresentationFormat>
  <Paragraphs>56</Paragraphs>
  <Slides>12</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12</vt:i4>
      </vt:variant>
    </vt:vector>
  </HeadingPairs>
  <TitlesOfParts>
    <vt:vector size="18" baseType="lpstr">
      <vt:lpstr>Neue Machina Ultra-Bold</vt:lpstr>
      <vt:lpstr>Montserrat Medium</vt:lpstr>
      <vt:lpstr>Calibri</vt:lpstr>
      <vt:lpstr>Montserrat</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dc:creator>Gülçin İşidoğru</dc:creator>
  <cp:lastModifiedBy>Gülçin İşidoğru</cp:lastModifiedBy>
  <cp:revision>3</cp:revision>
  <dcterms:created xsi:type="dcterms:W3CDTF">2006-08-16T00:00:00Z</dcterms:created>
  <dcterms:modified xsi:type="dcterms:W3CDTF">2025-04-20T14:12:29Z</dcterms:modified>
  <dc:identifier>DAGlLCU_IzQ</dc:identifier>
</cp:coreProperties>
</file>